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6" r:id="rId4"/>
    <p:sldId id="265" r:id="rId5"/>
    <p:sldId id="269" r:id="rId6"/>
    <p:sldId id="270" r:id="rId7"/>
    <p:sldId id="271" r:id="rId8"/>
    <p:sldId id="272" r:id="rId9"/>
    <p:sldId id="273" r:id="rId10"/>
    <p:sldId id="274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B050"/>
    <a:srgbClr val="FF0000"/>
    <a:srgbClr val="00B0F0"/>
    <a:srgbClr val="00000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2"/>
    <p:restoredTop sz="94607"/>
  </p:normalViewPr>
  <p:slideViewPr>
    <p:cSldViewPr snapToGrid="0">
      <p:cViewPr>
        <p:scale>
          <a:sx n="176" d="100"/>
          <a:sy n="176" d="100"/>
        </p:scale>
        <p:origin x="-232" y="-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68D3E-6DE5-C2CB-7934-C2FB108237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2EB64F-4DE3-1193-55AC-B1A44C5ABC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84BCE-D06F-D1C8-54A4-EEADE5EDD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4A140-C06D-74DC-AC54-0863D51DA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2CDDC-6120-E023-49A0-868E2B7F4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961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7786F-62A3-CB5E-4ACA-839B3F31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1CA99-9AE2-7449-6559-00D6414225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FFE41-C0CC-AE77-1B36-0117E4BEE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6CF60-12B7-622B-BE69-EC97EDF3F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E659E-2F77-4AD1-3401-5B4C80828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68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63AC36-5052-3070-39C4-D52027DE82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F0102A-5E1C-D772-C672-E0937E8E7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9F7BF-18DA-9AF1-38A7-F37A8DB34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3B8A1-1AE6-88A9-BC92-3CEB9068C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7EE88-B043-3F27-4AE5-5B9B029AB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962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E1E06-97B5-21CC-B884-D3B92DDF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B10B3-6E83-32B4-3B08-1E5C1C3FC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CD9F2-9461-4279-8472-5D905E892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6A0D1-DD6B-D9B7-4AAE-7B37EF957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35BA2-17FD-F2D4-C51C-1AFAE5FE3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64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6FF9C-AF13-9420-45F9-7972132CB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1D65C-FF3E-7AF1-707C-A9367BCCC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6586A-5334-F404-541C-8C26FC5A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A53D9-61F5-A4F4-7CED-4E02FE900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C11A6-6DD3-5BDD-83DD-E9872A8D9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45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37A6-AD84-3CD3-8E1A-506C4400B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C3CE0-73C3-0A99-9378-7372235BEF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284DDB-848E-5CEB-0825-4B948AE40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95ABF3-9F79-93F0-0E96-4BEBB5BF8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3DC71-03D4-B596-1A33-A02855B2C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DDC814-F579-169F-BDA6-2DE8A9247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9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DF936-CDC3-ECB3-9000-376AEA49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5C3B4-919D-AA91-E3C6-06412D4F6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F1FFE9-C650-0B86-98DB-94391594E4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28C8D-8030-933F-7CD8-B1DD2D981D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F93210-C24F-66C5-1AFE-6EECD1080D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AF9E29-1B9C-F66F-FC62-A985061A2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A1876A-95E8-BF32-9F66-564B617ED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567C34-620F-179C-DCDE-8EDD5AE07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782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3785B-7A7D-F7AC-4285-915E5EA6E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796F2A-1943-A88E-11F7-AF3F7E6DC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6F537-1F9C-03FC-31AB-983E04798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DF2767-18D0-5222-4C22-6C55EE215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80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15714C-EF1A-5355-97E8-915CFE2C3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4CE1BD-CCE3-9658-F940-A1ECFFFA0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5416B0-5468-064F-7CAB-93312C62B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938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5774-9145-6892-4939-3AAA52B40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91B06-1483-734D-93B2-54171FC1A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620AA-38B5-A368-3E0D-722A25E10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D3AE1D-A4AD-4C08-774A-1608C6BFE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24F18-DCFD-9695-1C37-1C007EE52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384A7-51B3-0F96-8E78-3E6D2633D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738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C9922-3D68-2752-1DA8-8143923D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51FB1A-35F9-0C60-A6B9-32A9A9D511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C77052-14A8-CB7D-7A81-BF2EFC621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ABE8F-C101-BBB4-0BEA-C05C2656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D460B8-A310-F4F0-D1F2-9D3D5FB5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87010-1D94-AAB3-186F-33840C781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115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0872A3-19B3-EE49-8B11-13965B7B9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7185E6-202B-3910-F5DF-6C23FF0F0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632C6-AF96-9BB2-92E9-70D7F5BE5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0B9A49-82A1-E64C-853A-E4B2C9015D4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5C49D-AAF9-3F50-9452-800FE8CA2B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8C11F5-6980-09A5-4C22-1EEB3602E6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46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E8D80-3C9D-140C-91D2-006855AD2C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Transcriptomics Data</a:t>
            </a:r>
          </a:p>
        </p:txBody>
      </p:sp>
    </p:spTree>
    <p:extLst>
      <p:ext uri="{BB962C8B-B14F-4D97-AF65-F5344CB8AC3E}">
        <p14:creationId xmlns:p14="http://schemas.microsoft.com/office/powerpoint/2010/main" val="3938432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ED55CC10-5FD6-0C9F-0574-3A71D3B66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07" y="3208580"/>
            <a:ext cx="2510158" cy="18731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5E7B4A-AB81-BF6E-3511-CFE96A2CC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Arc1 Expression in Sod1</a:t>
            </a:r>
            <a:r>
              <a:rPr lang="en-US" baseline="30000" dirty="0"/>
              <a:t>A4V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5E39126-5908-1649-B71E-716677BE7D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5" t="5005" r="57384" b="9282"/>
          <a:stretch/>
        </p:blipFill>
        <p:spPr>
          <a:xfrm>
            <a:off x="-4836795" y="2764589"/>
            <a:ext cx="3931920" cy="5028184"/>
          </a:xfrm>
          <a:custGeom>
            <a:avLst/>
            <a:gdLst>
              <a:gd name="connsiteX0" fmla="*/ 0 w 3255899"/>
              <a:gd name="connsiteY0" fmla="*/ 0 h 4323579"/>
              <a:gd name="connsiteX1" fmla="*/ 3255899 w 3255899"/>
              <a:gd name="connsiteY1" fmla="*/ 0 h 4323579"/>
              <a:gd name="connsiteX2" fmla="*/ 3255899 w 3255899"/>
              <a:gd name="connsiteY2" fmla="*/ 4323579 h 4323579"/>
              <a:gd name="connsiteX3" fmla="*/ 0 w 3255899"/>
              <a:gd name="connsiteY3" fmla="*/ 4323579 h 432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899" h="4323579">
                <a:moveTo>
                  <a:pt x="0" y="0"/>
                </a:moveTo>
                <a:lnTo>
                  <a:pt x="3255899" y="0"/>
                </a:lnTo>
                <a:lnTo>
                  <a:pt x="3255899" y="4323579"/>
                </a:lnTo>
                <a:lnTo>
                  <a:pt x="0" y="4323579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F90FDB3-A4E7-1475-6643-48DDAC2014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5" t="5005" r="57384" b="9282"/>
          <a:stretch/>
        </p:blipFill>
        <p:spPr>
          <a:xfrm>
            <a:off x="-8151495" y="2764588"/>
            <a:ext cx="3931920" cy="5028184"/>
          </a:xfrm>
          <a:custGeom>
            <a:avLst/>
            <a:gdLst>
              <a:gd name="connsiteX0" fmla="*/ 0 w 3255899"/>
              <a:gd name="connsiteY0" fmla="*/ 0 h 4323579"/>
              <a:gd name="connsiteX1" fmla="*/ 3255899 w 3255899"/>
              <a:gd name="connsiteY1" fmla="*/ 0 h 4323579"/>
              <a:gd name="connsiteX2" fmla="*/ 3255899 w 3255899"/>
              <a:gd name="connsiteY2" fmla="*/ 4323579 h 4323579"/>
              <a:gd name="connsiteX3" fmla="*/ 0 w 3255899"/>
              <a:gd name="connsiteY3" fmla="*/ 4323579 h 432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899" h="4323579">
                <a:moveTo>
                  <a:pt x="0" y="0"/>
                </a:moveTo>
                <a:lnTo>
                  <a:pt x="3255899" y="0"/>
                </a:lnTo>
                <a:lnTo>
                  <a:pt x="3255899" y="4323579"/>
                </a:lnTo>
                <a:lnTo>
                  <a:pt x="0" y="4323579"/>
                </a:lnTo>
                <a:close/>
              </a:path>
            </a:pathLst>
          </a:cu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6263D7A-C8F2-8D00-3AA8-BB669CFDEA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1" t="5005" r="57469" b="9282"/>
          <a:stretch/>
        </p:blipFill>
        <p:spPr>
          <a:xfrm>
            <a:off x="-11466195" y="2764588"/>
            <a:ext cx="3931920" cy="5028184"/>
          </a:xfrm>
          <a:custGeom>
            <a:avLst/>
            <a:gdLst>
              <a:gd name="connsiteX0" fmla="*/ 0 w 3255899"/>
              <a:gd name="connsiteY0" fmla="*/ 0 h 4323579"/>
              <a:gd name="connsiteX1" fmla="*/ 3255899 w 3255899"/>
              <a:gd name="connsiteY1" fmla="*/ 0 h 4323579"/>
              <a:gd name="connsiteX2" fmla="*/ 3255899 w 3255899"/>
              <a:gd name="connsiteY2" fmla="*/ 4323579 h 4323579"/>
              <a:gd name="connsiteX3" fmla="*/ 0 w 3255899"/>
              <a:gd name="connsiteY3" fmla="*/ 4323579 h 432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899" h="4323579">
                <a:moveTo>
                  <a:pt x="0" y="0"/>
                </a:moveTo>
                <a:lnTo>
                  <a:pt x="3255899" y="0"/>
                </a:lnTo>
                <a:lnTo>
                  <a:pt x="3255899" y="4323579"/>
                </a:lnTo>
                <a:lnTo>
                  <a:pt x="0" y="4323579"/>
                </a:lnTo>
                <a:close/>
              </a:path>
            </a:pathLst>
          </a:cu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D1FA0EF-7E42-8B43-E9F5-1C9792590D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247823" y="0"/>
            <a:ext cx="9077325" cy="432045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FEAE0C2-4391-BFB4-32DE-6D963946962B}"/>
              </a:ext>
            </a:extLst>
          </p:cNvPr>
          <p:cNvSpPr txBox="1"/>
          <p:nvPr/>
        </p:nvSpPr>
        <p:spPr>
          <a:xfrm>
            <a:off x="-7458430" y="-28171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3BC7D3B-2E46-3506-4B98-962C8982F2E2}"/>
              </a:ext>
            </a:extLst>
          </p:cNvPr>
          <p:cNvSpPr txBox="1"/>
          <p:nvPr/>
        </p:nvSpPr>
        <p:spPr>
          <a:xfrm>
            <a:off x="-4692302" y="-281712"/>
            <a:ext cx="84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Thorax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FF8A02-C7BF-B6A4-DCCF-C587E5310E21}"/>
              </a:ext>
            </a:extLst>
          </p:cNvPr>
          <p:cNvSpPr txBox="1"/>
          <p:nvPr/>
        </p:nvSpPr>
        <p:spPr>
          <a:xfrm>
            <a:off x="-1982819" y="-281712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Abdomen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80A5162-BAAC-1615-F5DA-0C2DF79608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33848" y="1707198"/>
            <a:ext cx="9362145" cy="478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38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0A22-2289-0E39-936E-4684148D2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Distinct Sex Differences in Sod1</a:t>
            </a:r>
            <a:r>
              <a:rPr lang="en-US" baseline="30000" dirty="0"/>
              <a:t>A4V </a:t>
            </a:r>
            <a:r>
              <a:rPr lang="en-US" dirty="0"/>
              <a:t>Transcriptome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B0ACE-5847-AFEF-5E51-B8F28592E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908" y="5108381"/>
            <a:ext cx="11388183" cy="1325564"/>
          </a:xfrm>
        </p:spPr>
        <p:txBody>
          <a:bodyPr/>
          <a:lstStyle/>
          <a:p>
            <a:r>
              <a:rPr lang="en-US" dirty="0"/>
              <a:t>Unlike in Sod1</a:t>
            </a:r>
            <a:r>
              <a:rPr lang="en-US" baseline="30000" dirty="0"/>
              <a:t>G85R</a:t>
            </a:r>
            <a:r>
              <a:rPr lang="en-US" dirty="0"/>
              <a:t> larvae, the transcriptome profiles between male and female Sod1</a:t>
            </a:r>
            <a:r>
              <a:rPr lang="en-US" baseline="30000" dirty="0"/>
              <a:t>A4V</a:t>
            </a:r>
            <a:r>
              <a:rPr lang="en-US" dirty="0"/>
              <a:t> thorax samples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2A2322-3A68-A4C9-BA59-C4516B443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727" y="1581721"/>
            <a:ext cx="4188542" cy="34235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859C80-C83A-5007-F232-07D8DD1FCA6B}"/>
              </a:ext>
            </a:extLst>
          </p:cNvPr>
          <p:cNvSpPr txBox="1"/>
          <p:nvPr/>
        </p:nvSpPr>
        <p:spPr>
          <a:xfrm>
            <a:off x="16831207" y="6858000"/>
            <a:ext cx="19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–log2(FC)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EF1990-B014-260D-9B0D-4E0F51FD884F}"/>
              </a:ext>
            </a:extLst>
          </p:cNvPr>
          <p:cNvSpPr txBox="1"/>
          <p:nvPr/>
        </p:nvSpPr>
        <p:spPr>
          <a:xfrm rot="16200000">
            <a:off x="13365893" y="4171032"/>
            <a:ext cx="1661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 –log2(FC)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97FEA8-666D-E613-D6D6-82EF74420055}"/>
              </a:ext>
            </a:extLst>
          </p:cNvPr>
          <p:cNvSpPr txBox="1"/>
          <p:nvPr/>
        </p:nvSpPr>
        <p:spPr>
          <a:xfrm>
            <a:off x="15010489" y="1609562"/>
            <a:ext cx="5406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and Male Relative Gene Expression (A4V/WT)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3D743CF-A1D1-AE4C-7106-28B5074C8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1349" y="1959531"/>
            <a:ext cx="6630171" cy="489846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62CFC80-1E59-118E-DA29-B62EE552CA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8467" y="1400550"/>
            <a:ext cx="4621625" cy="378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17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9B07-CE46-74D4-07D0-95C370FAE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17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SOD1</a:t>
            </a:r>
            <a:r>
              <a:rPr lang="en-US" sz="3200" baseline="30000" dirty="0"/>
              <a:t>G85R</a:t>
            </a:r>
            <a:r>
              <a:rPr lang="en-US" sz="3200" dirty="0"/>
              <a:t> RNAseq Experimental Design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08551FD2-3518-83E0-EF57-9FD3046E3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8800" y="4558632"/>
            <a:ext cx="5133934" cy="174781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G85R</a:t>
            </a:r>
            <a:r>
              <a:rPr lang="en-US" dirty="0"/>
              <a:t> flies are unable to eclose</a:t>
            </a:r>
          </a:p>
          <a:p>
            <a:endParaRPr lang="en-US" dirty="0"/>
          </a:p>
          <a:p>
            <a:r>
              <a:rPr lang="en-US" dirty="0"/>
              <a:t>We performed RNAseq Sod1</a:t>
            </a:r>
            <a:r>
              <a:rPr lang="en-US" baseline="30000" dirty="0"/>
              <a:t>G85R</a:t>
            </a:r>
            <a:r>
              <a:rPr lang="en-US" dirty="0"/>
              <a:t> and Silent 3</a:t>
            </a:r>
            <a:r>
              <a:rPr lang="en-US" baseline="30000" dirty="0"/>
              <a:t>rd</a:t>
            </a:r>
            <a:r>
              <a:rPr lang="en-US" dirty="0"/>
              <a:t> instar larvae (whole body) separated by sex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C512C1B8-4161-0ACB-A155-C946672B3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92066" y="2093980"/>
            <a:ext cx="4170873" cy="3507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BF37795-B080-9ADA-1B7D-E28AC1CFD084}"/>
              </a:ext>
            </a:extLst>
          </p:cNvPr>
          <p:cNvSpPr txBox="1"/>
          <p:nvPr/>
        </p:nvSpPr>
        <p:spPr>
          <a:xfrm>
            <a:off x="-11051972" y="2412571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Sod1</a:t>
            </a:r>
            <a:r>
              <a:rPr lang="en-US" baseline="30000" dirty="0"/>
              <a:t>G85R</a:t>
            </a:r>
            <a:endParaRPr lang="en-US" dirty="0"/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DDDFDABE-2AA3-4D0E-91A1-5F4D1630503B}"/>
              </a:ext>
            </a:extLst>
          </p:cNvPr>
          <p:cNvSpPr/>
          <p:nvPr/>
        </p:nvSpPr>
        <p:spPr>
          <a:xfrm>
            <a:off x="-9963660" y="2597259"/>
            <a:ext cx="999640" cy="447158"/>
          </a:xfrm>
          <a:custGeom>
            <a:avLst/>
            <a:gdLst>
              <a:gd name="connsiteX0" fmla="*/ 0 w 999640"/>
              <a:gd name="connsiteY0" fmla="*/ 28703 h 447158"/>
              <a:gd name="connsiteX1" fmla="*/ 588935 w 999640"/>
              <a:gd name="connsiteY1" fmla="*/ 44202 h 447158"/>
              <a:gd name="connsiteX2" fmla="*/ 999640 w 999640"/>
              <a:gd name="connsiteY2" fmla="*/ 447158 h 447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9640" h="447158">
                <a:moveTo>
                  <a:pt x="0" y="28703"/>
                </a:moveTo>
                <a:cubicBezTo>
                  <a:pt x="211164" y="1581"/>
                  <a:pt x="422328" y="-25541"/>
                  <a:pt x="588935" y="44202"/>
                </a:cubicBezTo>
                <a:cubicBezTo>
                  <a:pt x="755542" y="113945"/>
                  <a:pt x="877591" y="280551"/>
                  <a:pt x="999640" y="44715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089E7E6-9DE7-043A-D873-4EA115FED3EC}"/>
              </a:ext>
            </a:extLst>
          </p:cNvPr>
          <p:cNvCxnSpPr>
            <a:cxnSpLocks/>
          </p:cNvCxnSpPr>
          <p:nvPr/>
        </p:nvCxnSpPr>
        <p:spPr>
          <a:xfrm flipV="1">
            <a:off x="-9080257" y="2951427"/>
            <a:ext cx="224725" cy="17048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BAFEAB1B-8077-D716-F7A3-78F73EAFD37D}"/>
              </a:ext>
            </a:extLst>
          </p:cNvPr>
          <p:cNvSpPr>
            <a:spLocks noChangeAspect="1"/>
          </p:cNvSpPr>
          <p:nvPr/>
        </p:nvSpPr>
        <p:spPr>
          <a:xfrm>
            <a:off x="-9278230" y="4558632"/>
            <a:ext cx="1371600" cy="1371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2D27301-17C5-72E2-E5DB-2E1B3D183F72}"/>
              </a:ext>
            </a:extLst>
          </p:cNvPr>
          <p:cNvSpPr/>
          <p:nvPr/>
        </p:nvSpPr>
        <p:spPr>
          <a:xfrm>
            <a:off x="-8020173" y="2179390"/>
            <a:ext cx="3174274" cy="2664823"/>
          </a:xfrm>
          <a:custGeom>
            <a:avLst/>
            <a:gdLst>
              <a:gd name="connsiteX0" fmla="*/ 0 w 3174274"/>
              <a:gd name="connsiteY0" fmla="*/ 2664823 h 2664823"/>
              <a:gd name="connsiteX1" fmla="*/ 1724297 w 3174274"/>
              <a:gd name="connsiteY1" fmla="*/ 444137 h 2664823"/>
              <a:gd name="connsiteX2" fmla="*/ 3174274 w 3174274"/>
              <a:gd name="connsiteY2" fmla="*/ 0 h 2664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74274" h="2664823">
                <a:moveTo>
                  <a:pt x="0" y="2664823"/>
                </a:moveTo>
                <a:cubicBezTo>
                  <a:pt x="597625" y="1776548"/>
                  <a:pt x="1195251" y="888274"/>
                  <a:pt x="1724297" y="444137"/>
                </a:cubicBezTo>
                <a:cubicBezTo>
                  <a:pt x="2253343" y="0"/>
                  <a:pt x="2713808" y="0"/>
                  <a:pt x="3174274" y="0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Left Brace 45">
            <a:extLst>
              <a:ext uri="{FF2B5EF4-FFF2-40B4-BE49-F238E27FC236}">
                <a16:creationId xmlns:a16="http://schemas.microsoft.com/office/drawing/2014/main" id="{88405353-94AE-2CD6-92FB-232E3D601913}"/>
              </a:ext>
            </a:extLst>
          </p:cNvPr>
          <p:cNvSpPr/>
          <p:nvPr/>
        </p:nvSpPr>
        <p:spPr>
          <a:xfrm>
            <a:off x="-4846318" y="1472986"/>
            <a:ext cx="534913" cy="1411773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4FB6218-3279-8702-DC28-A78045D450AB}"/>
              </a:ext>
            </a:extLst>
          </p:cNvPr>
          <p:cNvSpPr txBox="1"/>
          <p:nvPr/>
        </p:nvSpPr>
        <p:spPr>
          <a:xfrm>
            <a:off x="-4326709" y="1287833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Silent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9F495B-75C0-BE5D-FE2E-8EA0495CFCB8}"/>
              </a:ext>
            </a:extLst>
          </p:cNvPr>
          <p:cNvSpPr txBox="1"/>
          <p:nvPr/>
        </p:nvSpPr>
        <p:spPr>
          <a:xfrm>
            <a:off x="-4350210" y="2702777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G85R</a:t>
            </a:r>
          </a:p>
        </p:txBody>
      </p:sp>
      <p:sp>
        <p:nvSpPr>
          <p:cNvPr id="49" name="Left Brace 48">
            <a:extLst>
              <a:ext uri="{FF2B5EF4-FFF2-40B4-BE49-F238E27FC236}">
                <a16:creationId xmlns:a16="http://schemas.microsoft.com/office/drawing/2014/main" id="{8BCC2860-57C8-4D97-6F6D-96526E6DF8A1}"/>
              </a:ext>
            </a:extLst>
          </p:cNvPr>
          <p:cNvSpPr/>
          <p:nvPr/>
        </p:nvSpPr>
        <p:spPr>
          <a:xfrm>
            <a:off x="-3615714" y="1106893"/>
            <a:ext cx="534913" cy="731520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Left Brace 49">
            <a:extLst>
              <a:ext uri="{FF2B5EF4-FFF2-40B4-BE49-F238E27FC236}">
                <a16:creationId xmlns:a16="http://schemas.microsoft.com/office/drawing/2014/main" id="{75090519-B3AF-D057-4CAD-BCE5B4009E3B}"/>
              </a:ext>
            </a:extLst>
          </p:cNvPr>
          <p:cNvSpPr/>
          <p:nvPr/>
        </p:nvSpPr>
        <p:spPr>
          <a:xfrm>
            <a:off x="-3615714" y="2526642"/>
            <a:ext cx="534913" cy="731520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824FA26-82D8-4DBE-CEEC-B172DED0781A}"/>
              </a:ext>
            </a:extLst>
          </p:cNvPr>
          <p:cNvSpPr txBox="1"/>
          <p:nvPr/>
        </p:nvSpPr>
        <p:spPr>
          <a:xfrm>
            <a:off x="-3080801" y="310425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9812D08-D13A-633E-8E1D-3B5F282834E5}"/>
              </a:ext>
            </a:extLst>
          </p:cNvPr>
          <p:cNvSpPr txBox="1"/>
          <p:nvPr/>
        </p:nvSpPr>
        <p:spPr>
          <a:xfrm>
            <a:off x="-3080801" y="1663842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3E8DA21-7C36-8F8B-AB07-C15357990812}"/>
              </a:ext>
            </a:extLst>
          </p:cNvPr>
          <p:cNvSpPr txBox="1"/>
          <p:nvPr/>
        </p:nvSpPr>
        <p:spPr>
          <a:xfrm>
            <a:off x="-3080801" y="918501"/>
            <a:ext cx="927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01FFA8C-903D-0BBF-B2E6-53CAC67D87A9}"/>
              </a:ext>
            </a:extLst>
          </p:cNvPr>
          <p:cNvSpPr txBox="1"/>
          <p:nvPr/>
        </p:nvSpPr>
        <p:spPr>
          <a:xfrm>
            <a:off x="-3080801" y="2324957"/>
            <a:ext cx="927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438D640-5955-A07B-5559-F7FBBDA166EC}"/>
              </a:ext>
            </a:extLst>
          </p:cNvPr>
          <p:cNvSpPr txBox="1"/>
          <p:nvPr/>
        </p:nvSpPr>
        <p:spPr>
          <a:xfrm>
            <a:off x="10780019" y="2199993"/>
            <a:ext cx="990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RNAseq</a:t>
            </a:r>
          </a:p>
        </p:txBody>
      </p:sp>
      <p:sp>
        <p:nvSpPr>
          <p:cNvPr id="57" name="Notched Right Arrow 56">
            <a:extLst>
              <a:ext uri="{FF2B5EF4-FFF2-40B4-BE49-F238E27FC236}">
                <a16:creationId xmlns:a16="http://schemas.microsoft.com/office/drawing/2014/main" id="{10D7FDFA-FC5D-E06D-4B89-1FF40A62C0DD}"/>
              </a:ext>
            </a:extLst>
          </p:cNvPr>
          <p:cNvSpPr/>
          <p:nvPr/>
        </p:nvSpPr>
        <p:spPr>
          <a:xfrm>
            <a:off x="9898183" y="2033174"/>
            <a:ext cx="846667" cy="733275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A730859B-FCC9-1C02-A2E6-210101D6D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66" y="1106893"/>
            <a:ext cx="9607301" cy="539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177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05D5147-7EE6-619C-42E8-70C6F90E86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247"/>
          <a:stretch/>
        </p:blipFill>
        <p:spPr>
          <a:xfrm>
            <a:off x="412706" y="1626774"/>
            <a:ext cx="7772400" cy="44191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E9717F-5AAE-0AD0-1CAE-F78E0610D3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507"/>
          <a:stretch/>
        </p:blipFill>
        <p:spPr>
          <a:xfrm>
            <a:off x="417758" y="1638262"/>
            <a:ext cx="7729101" cy="43961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B29B07-CE46-74D4-07D0-95C370FAE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17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Arc1 Increased Expression in G85R Transcriptome Analysis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CB004AB-9C8B-0974-4325-8DC5C381E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426" y="1515607"/>
            <a:ext cx="3431651" cy="534239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D07939A-4896-1F9E-CD09-EB292BF42A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77010" y="1398118"/>
            <a:ext cx="6630171" cy="487910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8B2ED0D-C17F-1B34-A814-6ADB5FCB4F92}"/>
              </a:ext>
            </a:extLst>
          </p:cNvPr>
          <p:cNvSpPr txBox="1"/>
          <p:nvPr/>
        </p:nvSpPr>
        <p:spPr>
          <a:xfrm>
            <a:off x="3403398" y="6034387"/>
            <a:ext cx="191661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Female –log2(FC)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87FF18-6138-602A-77BF-C5DF03307DBA}"/>
              </a:ext>
            </a:extLst>
          </p:cNvPr>
          <p:cNvSpPr txBox="1"/>
          <p:nvPr/>
        </p:nvSpPr>
        <p:spPr>
          <a:xfrm rot="16200000">
            <a:off x="-404821" y="3618886"/>
            <a:ext cx="166148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Male –log2(FC)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9329E5-BF15-1658-5928-431885356862}"/>
              </a:ext>
            </a:extLst>
          </p:cNvPr>
          <p:cNvSpPr txBox="1"/>
          <p:nvPr/>
        </p:nvSpPr>
        <p:spPr>
          <a:xfrm>
            <a:off x="1411228" y="1257441"/>
            <a:ext cx="5573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and Male Relative Gene Expression (G85R/WT)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34A469-41E4-6823-1E96-C9533C48B486}"/>
              </a:ext>
            </a:extLst>
          </p:cNvPr>
          <p:cNvSpPr txBox="1"/>
          <p:nvPr/>
        </p:nvSpPr>
        <p:spPr>
          <a:xfrm>
            <a:off x="10045359" y="1257441"/>
            <a:ext cx="63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Arc1</a:t>
            </a:r>
          </a:p>
        </p:txBody>
      </p:sp>
    </p:spTree>
    <p:extLst>
      <p:ext uri="{BB962C8B-B14F-4D97-AF65-F5344CB8AC3E}">
        <p14:creationId xmlns:p14="http://schemas.microsoft.com/office/powerpoint/2010/main" val="3768232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9B07-CE46-74D4-07D0-95C370FAE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17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G85R arc1 increase observed in other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F07AD-2DE1-3DF1-46BF-28A971F82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878" y="2501278"/>
            <a:ext cx="4689230" cy="34856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G85R RNAseq data was part of a larger experiment with modulated transketolase</a:t>
            </a:r>
          </a:p>
          <a:p>
            <a:endParaRPr lang="en-US" dirty="0"/>
          </a:p>
          <a:p>
            <a:r>
              <a:rPr lang="en-US" dirty="0"/>
              <a:t>Arc1 gene expression was observed consistently across these other experimental conditions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34A469-41E4-6823-1E96-C9533C48B486}"/>
              </a:ext>
            </a:extLst>
          </p:cNvPr>
          <p:cNvSpPr txBox="1"/>
          <p:nvPr/>
        </p:nvSpPr>
        <p:spPr>
          <a:xfrm>
            <a:off x="8830707" y="1257441"/>
            <a:ext cx="63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Arc1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0468A8-11FD-5FAD-56B4-B2156EB04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325" y="1626773"/>
            <a:ext cx="6625624" cy="52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28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C1998A-3FF2-FDED-3DE0-32CB968E4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82" y="1404758"/>
            <a:ext cx="7155836" cy="475481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7B31664-6F95-36E7-AF29-062B411CE928}"/>
              </a:ext>
            </a:extLst>
          </p:cNvPr>
          <p:cNvSpPr/>
          <p:nvPr/>
        </p:nvSpPr>
        <p:spPr>
          <a:xfrm>
            <a:off x="-10135831" y="900956"/>
            <a:ext cx="7316429" cy="1186559"/>
          </a:xfrm>
          <a:prstGeom prst="rect">
            <a:avLst/>
          </a:prstGeom>
          <a:solidFill>
            <a:srgbClr val="00B0F0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C0C8E9-94CA-F826-4F50-7E1053B133EE}"/>
              </a:ext>
            </a:extLst>
          </p:cNvPr>
          <p:cNvSpPr/>
          <p:nvPr/>
        </p:nvSpPr>
        <p:spPr>
          <a:xfrm>
            <a:off x="-10135832" y="2091576"/>
            <a:ext cx="7316431" cy="1172325"/>
          </a:xfrm>
          <a:prstGeom prst="rect">
            <a:avLst/>
          </a:prstGeom>
          <a:solidFill>
            <a:srgbClr val="FF0000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CD4FF2-1FF8-76AB-335E-DB558CFDE3D5}"/>
              </a:ext>
            </a:extLst>
          </p:cNvPr>
          <p:cNvSpPr/>
          <p:nvPr/>
        </p:nvSpPr>
        <p:spPr>
          <a:xfrm>
            <a:off x="-10135832" y="3263901"/>
            <a:ext cx="7316431" cy="3317781"/>
          </a:xfrm>
          <a:prstGeom prst="rect">
            <a:avLst/>
          </a:prstGeom>
          <a:solidFill>
            <a:srgbClr val="00B050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1FEECD-E290-7A83-1E39-68566DC9849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0135829" y="900957"/>
            <a:ext cx="4319229" cy="5680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RNAseq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5071" y="6965848"/>
            <a:ext cx="3696929" cy="4351338"/>
          </a:xfrm>
        </p:spPr>
        <p:txBody>
          <a:bodyPr/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We performed RNAseq on Sod1</a:t>
            </a:r>
            <a:r>
              <a:rPr lang="en-US" baseline="30000" dirty="0"/>
              <a:t>A4V</a:t>
            </a:r>
            <a:r>
              <a:rPr lang="en-US" dirty="0"/>
              <a:t> and Silent </a:t>
            </a:r>
            <a:r>
              <a:rPr lang="en-US" dirty="0" err="1"/>
              <a:t>adulst</a:t>
            </a:r>
            <a:r>
              <a:rPr lang="en-US" dirty="0"/>
              <a:t> at 3, 9, and 40 days old separated by sex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0BD99FA6-3867-1F1A-421E-7190C7AEF37A}"/>
              </a:ext>
            </a:extLst>
          </p:cNvPr>
          <p:cNvSpPr txBox="1">
            <a:spLocks/>
          </p:cNvSpPr>
          <p:nvPr/>
        </p:nvSpPr>
        <p:spPr>
          <a:xfrm>
            <a:off x="7155836" y="4282281"/>
            <a:ext cx="4814529" cy="2444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Sod1</a:t>
            </a:r>
            <a:r>
              <a:rPr lang="en-US" baseline="30000"/>
              <a:t>A4V</a:t>
            </a:r>
            <a:r>
              <a:rPr lang="en-US"/>
              <a:t> flies have sex specific decreased lifespan</a:t>
            </a:r>
          </a:p>
          <a:p>
            <a:endParaRPr lang="en-US"/>
          </a:p>
          <a:p>
            <a:r>
              <a:rPr lang="en-US"/>
              <a:t>Sod1</a:t>
            </a:r>
            <a:r>
              <a:rPr lang="en-US" baseline="30000"/>
              <a:t>A4V</a:t>
            </a:r>
            <a:r>
              <a:rPr lang="en-US"/>
              <a:t> and Silent adults at 3, 9, and 40 days, old separated by sex</a:t>
            </a:r>
          </a:p>
          <a:p>
            <a:endParaRPr lang="en-US"/>
          </a:p>
          <a:p>
            <a:r>
              <a:rPr lang="en-US"/>
              <a:t>Samples were separated into 3 body sections before RNAseq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A5876B2-D27A-576D-9BCD-081A94387554}"/>
              </a:ext>
            </a:extLst>
          </p:cNvPr>
          <p:cNvSpPr/>
          <p:nvPr/>
        </p:nvSpPr>
        <p:spPr>
          <a:xfrm>
            <a:off x="7061200" y="4947920"/>
            <a:ext cx="5130800" cy="191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2FDCCC-1354-23F0-40B2-7219CCA387D2}"/>
              </a:ext>
            </a:extLst>
          </p:cNvPr>
          <p:cNvSpPr txBox="1"/>
          <p:nvPr/>
        </p:nvSpPr>
        <p:spPr>
          <a:xfrm>
            <a:off x="-5172465" y="1078737"/>
            <a:ext cx="16161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Head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7DE35C-FEA3-A244-AB96-3087387EA680}"/>
              </a:ext>
            </a:extLst>
          </p:cNvPr>
          <p:cNvSpPr txBox="1"/>
          <p:nvPr/>
        </p:nvSpPr>
        <p:spPr>
          <a:xfrm>
            <a:off x="-5909044" y="4461126"/>
            <a:ext cx="30893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Abdomen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178B70-03F7-B6E1-CE3D-2E76E1B59CFE}"/>
              </a:ext>
            </a:extLst>
          </p:cNvPr>
          <p:cNvSpPr txBox="1"/>
          <p:nvPr/>
        </p:nvSpPr>
        <p:spPr>
          <a:xfrm>
            <a:off x="-5337221" y="2262240"/>
            <a:ext cx="19456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Thorax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9688FE6-3303-3FAA-AF08-2E9C308DCEAF}"/>
              </a:ext>
            </a:extLst>
          </p:cNvPr>
          <p:cNvCxnSpPr>
            <a:cxnSpLocks/>
          </p:cNvCxnSpPr>
          <p:nvPr/>
        </p:nvCxnSpPr>
        <p:spPr>
          <a:xfrm>
            <a:off x="-10135832" y="2087515"/>
            <a:ext cx="7316095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13E3E6C-A06B-1CE0-1A57-CB87F2E14AFF}"/>
              </a:ext>
            </a:extLst>
          </p:cNvPr>
          <p:cNvCxnSpPr>
            <a:cxnSpLocks/>
          </p:cNvCxnSpPr>
          <p:nvPr/>
        </p:nvCxnSpPr>
        <p:spPr>
          <a:xfrm>
            <a:off x="-10135832" y="3263715"/>
            <a:ext cx="7316095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651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7D0D1B-7C0F-EDE5-6519-526138AD0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7180" y="1458200"/>
            <a:ext cx="3291840" cy="24565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RNAseq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5836" y="4282281"/>
            <a:ext cx="4814529" cy="24448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and Silent adults at 3, 9, and 40 days, old separated by sex</a:t>
            </a:r>
          </a:p>
          <a:p>
            <a:endParaRPr lang="en-US" dirty="0"/>
          </a:p>
          <a:p>
            <a:r>
              <a:rPr lang="en-US" dirty="0"/>
              <a:t>Samples were separated into 3 body sections before RNAseq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44D856-9F6F-B109-8694-D711D1D8C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5704"/>
            <a:ext cx="7288014" cy="475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562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50D3288-D58F-ED71-E45F-A2608E175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03" y="2403690"/>
            <a:ext cx="3291840" cy="24565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Arc1 Expression in Sod1</a:t>
            </a:r>
            <a:r>
              <a:rPr lang="en-US" baseline="30000" dirty="0"/>
              <a:t>A4V</a:t>
            </a:r>
            <a:r>
              <a:rPr lang="en-US" dirty="0"/>
              <a:t> 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9036" y="4413148"/>
            <a:ext cx="4814529" cy="24448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and Silent adults at 3, 9, and 40 days, old separated by sex</a:t>
            </a:r>
          </a:p>
          <a:p>
            <a:endParaRPr lang="en-US" dirty="0"/>
          </a:p>
          <a:p>
            <a:r>
              <a:rPr lang="en-US" dirty="0"/>
              <a:t>Samples were separated into 3 body sections before RNAseq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20E16-8254-259B-ED21-EF12BFE64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9100" y="1687827"/>
            <a:ext cx="7777479" cy="43811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2B51D05-624B-D09E-4C02-DED4C0C9B085}"/>
              </a:ext>
            </a:extLst>
          </p:cNvPr>
          <p:cNvSpPr/>
          <p:nvPr/>
        </p:nvSpPr>
        <p:spPr>
          <a:xfrm>
            <a:off x="504803" y="2926690"/>
            <a:ext cx="3197860" cy="1969665"/>
          </a:xfrm>
          <a:prstGeom prst="rect">
            <a:avLst/>
          </a:prstGeom>
          <a:solidFill>
            <a:srgbClr val="FFFFFF">
              <a:alpha val="756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D2F629-E7BE-2AA7-6F7A-96B2140D5996}"/>
              </a:ext>
            </a:extLst>
          </p:cNvPr>
          <p:cNvSpPr/>
          <p:nvPr/>
        </p:nvSpPr>
        <p:spPr>
          <a:xfrm>
            <a:off x="504802" y="2393583"/>
            <a:ext cx="3181435" cy="51430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29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A2E8B7-A3BB-A7C4-2E71-BC1FF686F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179" y="1662802"/>
            <a:ext cx="7772400" cy="44061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0D3288-D58F-ED71-E45F-A2608E175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03" y="2403690"/>
            <a:ext cx="3291840" cy="24565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Arc1 Expression in Sod1</a:t>
            </a:r>
            <a:r>
              <a:rPr lang="en-US" baseline="30000" dirty="0"/>
              <a:t>A4V</a:t>
            </a:r>
            <a:r>
              <a:rPr lang="en-US" dirty="0"/>
              <a:t> Abdomen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9036" y="4413148"/>
            <a:ext cx="4814529" cy="24448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and Silent adults at 3, 9, and 40 days, old separated by sex</a:t>
            </a:r>
          </a:p>
          <a:p>
            <a:endParaRPr lang="en-US" dirty="0"/>
          </a:p>
          <a:p>
            <a:r>
              <a:rPr lang="en-US" dirty="0"/>
              <a:t>Samples were separated into 3 body sections before RNAseq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B51D05-624B-D09E-4C02-DED4C0C9B085}"/>
              </a:ext>
            </a:extLst>
          </p:cNvPr>
          <p:cNvSpPr/>
          <p:nvPr/>
        </p:nvSpPr>
        <p:spPr>
          <a:xfrm>
            <a:off x="504803" y="2403691"/>
            <a:ext cx="3197860" cy="1025309"/>
          </a:xfrm>
          <a:prstGeom prst="rect">
            <a:avLst/>
          </a:prstGeom>
          <a:solidFill>
            <a:srgbClr val="FFFFFF">
              <a:alpha val="756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871C82-C73A-89C7-BD23-1FC65A608771}"/>
              </a:ext>
            </a:extLst>
          </p:cNvPr>
          <p:cNvSpPr/>
          <p:nvPr/>
        </p:nvSpPr>
        <p:spPr>
          <a:xfrm>
            <a:off x="513015" y="3429000"/>
            <a:ext cx="3181435" cy="143120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81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8066C9-A5D9-1E6B-B78E-BB3CAD32D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0" y="1687827"/>
            <a:ext cx="7772400" cy="43459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0D3288-D58F-ED71-E45F-A2608E175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03" y="2403690"/>
            <a:ext cx="3291840" cy="24565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Arc1 Expression in Sod1</a:t>
            </a:r>
            <a:r>
              <a:rPr lang="en-US" baseline="30000" dirty="0"/>
              <a:t>A4V</a:t>
            </a:r>
            <a:r>
              <a:rPr lang="en-US" dirty="0"/>
              <a:t> Thorax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9036" y="4413148"/>
            <a:ext cx="4814529" cy="24448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and Silent adults at 3, 9, and 40 days, old separated by sex</a:t>
            </a:r>
          </a:p>
          <a:p>
            <a:endParaRPr lang="en-US" dirty="0"/>
          </a:p>
          <a:p>
            <a:r>
              <a:rPr lang="en-US" dirty="0"/>
              <a:t>Samples were separated into 3 body sections before RNAseq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B51D05-624B-D09E-4C02-DED4C0C9B085}"/>
              </a:ext>
            </a:extLst>
          </p:cNvPr>
          <p:cNvSpPr/>
          <p:nvPr/>
        </p:nvSpPr>
        <p:spPr>
          <a:xfrm>
            <a:off x="504803" y="3429000"/>
            <a:ext cx="3197860" cy="1467355"/>
          </a:xfrm>
          <a:prstGeom prst="rect">
            <a:avLst/>
          </a:prstGeom>
          <a:solidFill>
            <a:srgbClr val="FFFFFF">
              <a:alpha val="756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F60541-235C-4892-2272-AB37D3BEEE30}"/>
              </a:ext>
            </a:extLst>
          </p:cNvPr>
          <p:cNvSpPr/>
          <p:nvPr/>
        </p:nvSpPr>
        <p:spPr>
          <a:xfrm>
            <a:off x="504803" y="2367540"/>
            <a:ext cx="3197860" cy="559767"/>
          </a:xfrm>
          <a:prstGeom prst="rect">
            <a:avLst/>
          </a:prstGeom>
          <a:solidFill>
            <a:srgbClr val="FFFFFF">
              <a:alpha val="756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BC7485-6A76-B77C-2479-DE02DC30A54A}"/>
              </a:ext>
            </a:extLst>
          </p:cNvPr>
          <p:cNvSpPr/>
          <p:nvPr/>
        </p:nvSpPr>
        <p:spPr>
          <a:xfrm>
            <a:off x="504802" y="2914695"/>
            <a:ext cx="3181435" cy="51430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80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19597</TotalTime>
  <Words>368</Words>
  <Application>Microsoft Macintosh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Transcriptomics Data</vt:lpstr>
      <vt:lpstr>SOD1G85R RNAseq Experimental Design</vt:lpstr>
      <vt:lpstr>Arc1 Increased Expression in G85R Transcriptome Analysis</vt:lpstr>
      <vt:lpstr>G85R arc1 increase observed in other conditions</vt:lpstr>
      <vt:lpstr>Sod1A4V RNAseq Experimental Design</vt:lpstr>
      <vt:lpstr>Sod1A4V RNAseq Experimental Design</vt:lpstr>
      <vt:lpstr>Arc1 Expression in Sod1A4V Head</vt:lpstr>
      <vt:lpstr>Arc1 Expression in Sod1A4V Abdomen</vt:lpstr>
      <vt:lpstr>Arc1 Expression in Sod1A4V Thorax</vt:lpstr>
      <vt:lpstr>Arc1 Expression in Sod1A4V</vt:lpstr>
      <vt:lpstr>Distinct Sex Differences in Sod1A4V Transcriptome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Santiago, John</dc:creator>
  <cp:lastModifiedBy>Santiago, John</cp:lastModifiedBy>
  <cp:revision>8</cp:revision>
  <dcterms:created xsi:type="dcterms:W3CDTF">2024-08-13T19:09:14Z</dcterms:created>
  <dcterms:modified xsi:type="dcterms:W3CDTF">2024-10-11T11:55:20Z</dcterms:modified>
</cp:coreProperties>
</file>

<file path=docProps/thumbnail.jpeg>
</file>